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C387"/>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C17DE-82AE-3181-4B5C-CB1C7309E07A}" v="31" dt="2023-01-02T21:51:02.282"/>
    <p1510:client id="{9289B6A3-DFB2-A261-A485-DB263F31CB89}" v="80" dt="2023-01-03T16:01:07.575"/>
    <p1510:client id="{B83B2315-32EA-EF06-5E58-BD4FDC0AEF44}" v="1" dt="2022-12-30T22:20:28.117"/>
    <p1510:client id="{DE51F8A1-C593-AA67-7C5D-E5C04F03157B}" v="74" dt="2023-01-03T19:38:41.820"/>
    <p1510:client id="{E888A714-62E3-D688-64A1-EFEBDB0C9F53}" v="4" dt="2022-12-31T14:02:21.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4660"/>
  </p:normalViewPr>
  <p:slideViewPr>
    <p:cSldViewPr snapToGrid="0">
      <p:cViewPr varScale="1">
        <p:scale>
          <a:sx n="40" d="100"/>
          <a:sy n="40" d="100"/>
        </p:scale>
        <p:origin x="12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4381E8-3D6B-410C-A055-1689A5DAC0FA}"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625725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381E8-3D6B-410C-A055-1689A5DAC0FA}"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423971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381E8-3D6B-410C-A055-1689A5DAC0FA}"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6761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381E8-3D6B-410C-A055-1689A5DAC0FA}"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352013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4381E8-3D6B-410C-A055-1689A5DAC0FA}"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44218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4381E8-3D6B-410C-A055-1689A5DAC0FA}" type="datetimeFigureOut">
              <a:rPr lang="en-US" smtClean="0"/>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1870707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4381E8-3D6B-410C-A055-1689A5DAC0FA}" type="datetimeFigureOut">
              <a:rPr lang="en-US" smtClean="0"/>
              <a:t>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292805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4381E8-3D6B-410C-A055-1689A5DAC0FA}" type="datetimeFigureOut">
              <a:rPr lang="en-US" smtClean="0"/>
              <a:t>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143424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381E8-3D6B-410C-A055-1689A5DAC0FA}" type="datetimeFigureOut">
              <a:rPr lang="en-US" smtClean="0"/>
              <a:t>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157756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364381E8-3D6B-410C-A055-1689A5DAC0FA}" type="datetimeFigureOut">
              <a:rPr lang="en-US" smtClean="0"/>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24186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364381E8-3D6B-410C-A055-1689A5DAC0FA}" type="datetimeFigureOut">
              <a:rPr lang="en-US" smtClean="0"/>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047D8-83F0-4AF1-AADC-689AD8A1F1E0}" type="slidenum">
              <a:rPr lang="en-US" smtClean="0"/>
              <a:t>‹#›</a:t>
            </a:fld>
            <a:endParaRPr lang="en-US"/>
          </a:p>
        </p:txBody>
      </p:sp>
    </p:spTree>
    <p:extLst>
      <p:ext uri="{BB962C8B-B14F-4D97-AF65-F5344CB8AC3E}">
        <p14:creationId xmlns:p14="http://schemas.microsoft.com/office/powerpoint/2010/main" val="1144030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364381E8-3D6B-410C-A055-1689A5DAC0FA}" type="datetimeFigureOut">
              <a:rPr lang="en-US" smtClean="0"/>
              <a:t>1/4/2023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55D047D8-83F0-4AF1-AADC-689AD8A1F1E0}" type="slidenum">
              <a:rPr lang="en-US" smtClean="0"/>
              <a:t>‹#›</a:t>
            </a:fld>
            <a:endParaRPr lang="en-US"/>
          </a:p>
        </p:txBody>
      </p:sp>
    </p:spTree>
    <p:extLst>
      <p:ext uri="{BB962C8B-B14F-4D97-AF65-F5344CB8AC3E}">
        <p14:creationId xmlns:p14="http://schemas.microsoft.com/office/powerpoint/2010/main" val="1875441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cienceandfiction.fiu.edu/jigsaw-modules" TargetMode="External"/><Relationship Id="rId3" Type="http://schemas.openxmlformats.org/officeDocument/2006/relationships/hyperlink" Target="https://www.scienceandfiction.fiu.edu/library-of-babel-fish" TargetMode="External"/><Relationship Id="rId7" Type="http://schemas.openxmlformats.org/officeDocument/2006/relationships/hyperlink" Target="https://www.scienceandfiction.fiu.edu/micro-credentials" TargetMode="External"/><Relationship Id="rId2" Type="http://schemas.openxmlformats.org/officeDocument/2006/relationships/hyperlink" Target="https://www.scienceandfiction.fiu.edu/impact" TargetMode="External"/><Relationship Id="rId1" Type="http://schemas.openxmlformats.org/officeDocument/2006/relationships/slideLayout" Target="../slideLayouts/slideLayout1.xml"/><Relationship Id="rId6" Type="http://schemas.openxmlformats.org/officeDocument/2006/relationships/hyperlink" Target="https://www.scienceandfiction.fiu.edu/" TargetMode="External"/><Relationship Id="rId5" Type="http://schemas.openxmlformats.org/officeDocument/2006/relationships/hyperlink" Target="https://www.scienceandfiction.fiu.edu/faculty-fellowship-institutes" TargetMode="External"/><Relationship Id="rId10" Type="http://schemas.openxmlformats.org/officeDocument/2006/relationships/image" Target="../media/image2.png"/><Relationship Id="rId4" Type="http://schemas.openxmlformats.org/officeDocument/2006/relationships/hyperlink" Target="https://www.scienceandfiction.fiu.edu/team"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Hexagon 16">
            <a:extLst>
              <a:ext uri="{FF2B5EF4-FFF2-40B4-BE49-F238E27FC236}">
                <a16:creationId xmlns:a16="http://schemas.microsoft.com/office/drawing/2014/main" id="{5A58C11E-2483-0FA2-02CA-D3F7E1A92EC6}"/>
              </a:ext>
            </a:extLst>
          </p:cNvPr>
          <p:cNvSpPr/>
          <p:nvPr/>
        </p:nvSpPr>
        <p:spPr>
          <a:xfrm>
            <a:off x="12454215" y="6116383"/>
            <a:ext cx="8757411" cy="8787358"/>
          </a:xfrm>
          <a:prstGeom prst="hexagon">
            <a:avLst/>
          </a:prstGeom>
          <a:noFill/>
          <a:ln cap="rnd">
            <a:noFill/>
            <a:prstDash val="lgDashDotDot"/>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67AF826E-299D-20D2-C2C0-7CB90E1985E3}"/>
              </a:ext>
            </a:extLst>
          </p:cNvPr>
          <p:cNvGrpSpPr/>
          <p:nvPr/>
        </p:nvGrpSpPr>
        <p:grpSpPr>
          <a:xfrm>
            <a:off x="247747" y="1205943"/>
            <a:ext cx="32259673" cy="19533713"/>
            <a:chOff x="586108" y="1356359"/>
            <a:chExt cx="32259673" cy="19533713"/>
          </a:xfrm>
        </p:grpSpPr>
        <p:grpSp>
          <p:nvGrpSpPr>
            <p:cNvPr id="30" name="Group 29">
              <a:extLst>
                <a:ext uri="{FF2B5EF4-FFF2-40B4-BE49-F238E27FC236}">
                  <a16:creationId xmlns:a16="http://schemas.microsoft.com/office/drawing/2014/main" id="{566A87BE-E899-8EDB-774B-BC79189F89E7}"/>
                </a:ext>
              </a:extLst>
            </p:cNvPr>
            <p:cNvGrpSpPr/>
            <p:nvPr/>
          </p:nvGrpSpPr>
          <p:grpSpPr>
            <a:xfrm>
              <a:off x="11258550" y="5776589"/>
              <a:ext cx="11345604" cy="10007232"/>
              <a:chOff x="11258550" y="5776589"/>
              <a:chExt cx="11345604" cy="10007232"/>
            </a:xfrm>
          </p:grpSpPr>
          <p:cxnSp>
            <p:nvCxnSpPr>
              <p:cNvPr id="40" name="Straight Connector 39">
                <a:extLst>
                  <a:ext uri="{FF2B5EF4-FFF2-40B4-BE49-F238E27FC236}">
                    <a16:creationId xmlns:a16="http://schemas.microsoft.com/office/drawing/2014/main" id="{CE318E79-B5C4-BEAA-9BE5-30DE8839B819}"/>
                  </a:ext>
                </a:extLst>
              </p:cNvPr>
              <p:cNvCxnSpPr>
                <a:cxnSpLocks/>
              </p:cNvCxnSpPr>
              <p:nvPr/>
            </p:nvCxnSpPr>
            <p:spPr>
              <a:xfrm>
                <a:off x="13749511" y="5800324"/>
                <a:ext cx="6363682" cy="0"/>
              </a:xfrm>
              <a:prstGeom prst="line">
                <a:avLst/>
              </a:prstGeom>
              <a:ln w="82550">
                <a:solidFill>
                  <a:schemeClr val="accent4"/>
                </a:solidFill>
                <a:prstDash val="solid"/>
                <a:round/>
                <a:headEnd w="lg"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0B8700D-533B-6FA4-DAD9-D4A768CC10F6}"/>
                  </a:ext>
                </a:extLst>
              </p:cNvPr>
              <p:cNvCxnSpPr>
                <a:cxnSpLocks/>
              </p:cNvCxnSpPr>
              <p:nvPr/>
            </p:nvCxnSpPr>
            <p:spPr>
              <a:xfrm flipV="1">
                <a:off x="11258550" y="5776589"/>
                <a:ext cx="2504773" cy="5005655"/>
              </a:xfrm>
              <a:prstGeom prst="line">
                <a:avLst/>
              </a:prstGeom>
              <a:ln w="825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AE21021-CE3B-3ADD-E157-27B0C1BD089D}"/>
                  </a:ext>
                </a:extLst>
              </p:cNvPr>
              <p:cNvCxnSpPr>
                <a:cxnSpLocks/>
              </p:cNvCxnSpPr>
              <p:nvPr/>
            </p:nvCxnSpPr>
            <p:spPr>
              <a:xfrm>
                <a:off x="20113193" y="5800324"/>
                <a:ext cx="2490961" cy="4981920"/>
              </a:xfrm>
              <a:prstGeom prst="line">
                <a:avLst/>
              </a:prstGeom>
              <a:ln w="825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9444D12-03C8-2039-8899-9C7E181DA816}"/>
                  </a:ext>
                </a:extLst>
              </p:cNvPr>
              <p:cNvCxnSpPr>
                <a:cxnSpLocks/>
              </p:cNvCxnSpPr>
              <p:nvPr/>
            </p:nvCxnSpPr>
            <p:spPr>
              <a:xfrm flipH="1">
                <a:off x="20212050" y="10782244"/>
                <a:ext cx="2392104" cy="4981919"/>
              </a:xfrm>
              <a:prstGeom prst="line">
                <a:avLst/>
              </a:prstGeom>
              <a:ln w="82550">
                <a:solidFill>
                  <a:srgbClr val="45C387"/>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480CDA1-EF2A-9F4A-C60B-4079BCD9DCB1}"/>
                  </a:ext>
                </a:extLst>
              </p:cNvPr>
              <p:cNvCxnSpPr>
                <a:cxnSpLocks/>
              </p:cNvCxnSpPr>
              <p:nvPr/>
            </p:nvCxnSpPr>
            <p:spPr>
              <a:xfrm>
                <a:off x="13749511" y="15764163"/>
                <a:ext cx="6462539" cy="19658"/>
              </a:xfrm>
              <a:prstGeom prst="line">
                <a:avLst/>
              </a:prstGeom>
              <a:ln w="825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FD3C6D9-5888-1010-0F82-1DD395849615}"/>
                  </a:ext>
                </a:extLst>
              </p:cNvPr>
              <p:cNvCxnSpPr>
                <a:cxnSpLocks/>
              </p:cNvCxnSpPr>
              <p:nvPr/>
            </p:nvCxnSpPr>
            <p:spPr>
              <a:xfrm flipH="1" flipV="1">
                <a:off x="11258550" y="10819547"/>
                <a:ext cx="2504773" cy="4964274"/>
              </a:xfrm>
              <a:prstGeom prst="line">
                <a:avLst/>
              </a:prstGeom>
              <a:ln w="8255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F8965E0B-3404-9549-79F4-083A759A97B0}"/>
                </a:ext>
              </a:extLst>
            </p:cNvPr>
            <p:cNvGrpSpPr/>
            <p:nvPr/>
          </p:nvGrpSpPr>
          <p:grpSpPr>
            <a:xfrm>
              <a:off x="11409603" y="17218502"/>
              <a:ext cx="11775069" cy="3671570"/>
              <a:chOff x="11409603" y="17218502"/>
              <a:chExt cx="11775069" cy="3671570"/>
            </a:xfrm>
          </p:grpSpPr>
          <p:sp>
            <p:nvSpPr>
              <p:cNvPr id="61" name="TextBox 60">
                <a:extLst>
                  <a:ext uri="{FF2B5EF4-FFF2-40B4-BE49-F238E27FC236}">
                    <a16:creationId xmlns:a16="http://schemas.microsoft.com/office/drawing/2014/main" id="{420A5313-79E0-26F1-2C4A-39D74D02A3F7}"/>
                  </a:ext>
                </a:extLst>
              </p:cNvPr>
              <p:cNvSpPr txBox="1"/>
              <p:nvPr/>
            </p:nvSpPr>
            <p:spPr>
              <a:xfrm>
                <a:off x="15394062" y="17218502"/>
                <a:ext cx="3098815" cy="1015662"/>
              </a:xfrm>
              <a:prstGeom prst="rect">
                <a:avLst/>
              </a:prstGeom>
              <a:noFill/>
            </p:spPr>
            <p:txBody>
              <a:bodyPr wrap="square" lIns="91440" tIns="45720" rIns="91440" bIns="45720" anchor="t">
                <a:spAutoFit/>
              </a:bodyPr>
              <a:lstStyle/>
              <a:p>
                <a:pPr algn="ctr"/>
                <a:r>
                  <a:rPr lang="en-US" sz="6000" b="1" dirty="0">
                    <a:ln w="12700">
                      <a:noFill/>
                      <a:prstDash val="solid"/>
                    </a:ln>
                    <a:solidFill>
                      <a:srgbClr val="0070C0"/>
                    </a:solidFill>
                    <a:latin typeface="Papyrus"/>
                    <a:cs typeface="Times New Roman"/>
                    <a:hlinkClick r:id="rId2"/>
                  </a:rPr>
                  <a:t>Impact</a:t>
                </a:r>
                <a:endParaRPr lang="en-US" sz="6000" b="1" dirty="0">
                  <a:ln w="12700">
                    <a:noFill/>
                    <a:prstDash val="solid"/>
                  </a:ln>
                  <a:solidFill>
                    <a:srgbClr val="0070C0"/>
                  </a:solidFill>
                  <a:latin typeface="Papyrus" panose="03070502060502030205" pitchFamily="66" charset="0"/>
                  <a:cs typeface="Times New Roman" panose="02020603050405020304" pitchFamily="18" charset="0"/>
                </a:endParaRPr>
              </a:p>
            </p:txBody>
          </p:sp>
          <p:sp>
            <p:nvSpPr>
              <p:cNvPr id="106" name="Rectangle 105">
                <a:extLst>
                  <a:ext uri="{FF2B5EF4-FFF2-40B4-BE49-F238E27FC236}">
                    <a16:creationId xmlns:a16="http://schemas.microsoft.com/office/drawing/2014/main" id="{6096DD2A-2F83-F41C-92D0-37CC68689288}"/>
                  </a:ext>
                </a:extLst>
              </p:cNvPr>
              <p:cNvSpPr/>
              <p:nvPr/>
            </p:nvSpPr>
            <p:spPr>
              <a:xfrm>
                <a:off x="11409603" y="18581748"/>
                <a:ext cx="11775069" cy="2308324"/>
              </a:xfrm>
              <a:prstGeom prst="rect">
                <a:avLst/>
              </a:prstGeom>
              <a:noFill/>
            </p:spPr>
            <p:txBody>
              <a:bodyPr wrap="square" lIns="91440" tIns="45720" rIns="91440" bIns="45720" anchor="t">
                <a:spAutoFit/>
              </a:bodyPr>
              <a:lstStyle/>
              <a:p>
                <a:pPr algn="ctr"/>
                <a:r>
                  <a:rPr lang="en-US" sz="3600" b="1" dirty="0">
                    <a:ln w="0"/>
                    <a:latin typeface="Garamond"/>
                  </a:rPr>
                  <a:t>After just one semester of implementation, hundreds of undergraduates have encountered directed interdisciplinary content—where there was little to none before. </a:t>
                </a:r>
                <a:endParaRPr lang="en-US" sz="3600" b="1" dirty="0">
                  <a:ln w="0"/>
                  <a:latin typeface="Garamond" panose="02020404030301010803" pitchFamily="18" charset="0"/>
                </a:endParaRPr>
              </a:p>
              <a:p>
                <a:pPr algn="ctr"/>
                <a:r>
                  <a:rPr lang="en-US" sz="3600" b="1" dirty="0">
                    <a:ln w="0"/>
                    <a:latin typeface="Garamond"/>
                  </a:rPr>
                  <a:t>and, students love it!</a:t>
                </a:r>
              </a:p>
            </p:txBody>
          </p:sp>
        </p:grpSp>
        <p:grpSp>
          <p:nvGrpSpPr>
            <p:cNvPr id="44" name="Group 43">
              <a:extLst>
                <a:ext uri="{FF2B5EF4-FFF2-40B4-BE49-F238E27FC236}">
                  <a16:creationId xmlns:a16="http://schemas.microsoft.com/office/drawing/2014/main" id="{1B65C30F-573F-C3BF-1EB2-0C6AD0B1A27B}"/>
                </a:ext>
              </a:extLst>
            </p:cNvPr>
            <p:cNvGrpSpPr/>
            <p:nvPr/>
          </p:nvGrpSpPr>
          <p:grpSpPr>
            <a:xfrm>
              <a:off x="22332463" y="11072117"/>
              <a:ext cx="10513318" cy="5201441"/>
              <a:chOff x="8052422" y="3698196"/>
              <a:chExt cx="3579011" cy="1754411"/>
            </a:xfrm>
          </p:grpSpPr>
          <p:sp>
            <p:nvSpPr>
              <p:cNvPr id="67" name="TextBox 66">
                <a:extLst>
                  <a:ext uri="{FF2B5EF4-FFF2-40B4-BE49-F238E27FC236}">
                    <a16:creationId xmlns:a16="http://schemas.microsoft.com/office/drawing/2014/main" id="{D94D5AB4-6B86-3367-E48A-90CCD9B69C38}"/>
                  </a:ext>
                </a:extLst>
              </p:cNvPr>
              <p:cNvSpPr txBox="1"/>
              <p:nvPr/>
            </p:nvSpPr>
            <p:spPr>
              <a:xfrm>
                <a:off x="8260281" y="3698196"/>
                <a:ext cx="1461756" cy="342576"/>
              </a:xfrm>
              <a:prstGeom prst="rect">
                <a:avLst/>
              </a:prstGeom>
              <a:noFill/>
            </p:spPr>
            <p:txBody>
              <a:bodyPr wrap="square" lIns="91440" tIns="45720" rIns="91440" bIns="45720" anchor="t">
                <a:spAutoFit/>
              </a:bodyPr>
              <a:lstStyle/>
              <a:p>
                <a:pPr algn="ctr"/>
                <a:r>
                  <a:rPr lang="en-US" sz="6000" b="1" dirty="0">
                    <a:ln w="12700">
                      <a:noFill/>
                      <a:prstDash val="solid"/>
                    </a:ln>
                    <a:solidFill>
                      <a:srgbClr val="45C387"/>
                    </a:solidFill>
                    <a:latin typeface="Papyrus"/>
                    <a:cs typeface="Times New Roman"/>
                    <a:hlinkClick r:id="rId3">
                      <a:extLst>
                        <a:ext uri="{A12FA001-AC4F-418D-AE19-62706E023703}">
                          <ahyp:hlinkClr xmlns:ahyp="http://schemas.microsoft.com/office/drawing/2018/hyperlinkcolor" val="tx"/>
                        </a:ext>
                      </a:extLst>
                    </a:hlinkClick>
                  </a:rPr>
                  <a:t>Library</a:t>
                </a:r>
                <a:endParaRPr lang="en-US" sz="6000" b="1" dirty="0">
                  <a:ln w="12700">
                    <a:noFill/>
                    <a:prstDash val="solid"/>
                  </a:ln>
                  <a:solidFill>
                    <a:srgbClr val="45C387"/>
                  </a:solidFill>
                  <a:latin typeface="Papyrus" panose="03070502060502030205" pitchFamily="66" charset="0"/>
                  <a:cs typeface="Times New Roman" panose="02020603050405020304" pitchFamily="18" charset="0"/>
                </a:endParaRPr>
              </a:p>
            </p:txBody>
          </p:sp>
          <p:sp>
            <p:nvSpPr>
              <p:cNvPr id="108" name="TextBox 107">
                <a:extLst>
                  <a:ext uri="{FF2B5EF4-FFF2-40B4-BE49-F238E27FC236}">
                    <a16:creationId xmlns:a16="http://schemas.microsoft.com/office/drawing/2014/main" id="{10917E62-8653-9B5A-8BDE-A2819835C885}"/>
                  </a:ext>
                </a:extLst>
              </p:cNvPr>
              <p:cNvSpPr txBox="1"/>
              <p:nvPr/>
            </p:nvSpPr>
            <p:spPr>
              <a:xfrm>
                <a:off x="8052422" y="4113445"/>
                <a:ext cx="3579011" cy="1339162"/>
              </a:xfrm>
              <a:prstGeom prst="rect">
                <a:avLst/>
              </a:prstGeom>
              <a:noFill/>
            </p:spPr>
            <p:txBody>
              <a:bodyPr wrap="square" lIns="91440" tIns="45720" rIns="91440" bIns="45720" anchor="t">
                <a:spAutoFit/>
              </a:bodyPr>
              <a:lstStyle/>
              <a:p>
                <a:r>
                  <a:rPr lang="en-US" sz="3600" b="1" dirty="0">
                    <a:ln w="0"/>
                    <a:latin typeface="Garamond"/>
                  </a:rPr>
                  <a:t>The digital catalog features six Canvas-hosted “plug-and-play” modules that blend humanities and STEM. These lesson chunks include learning outcomes, recommended texts, assignments, additional resources, and suggestions for outcome assessment. </a:t>
                </a:r>
                <a:endParaRPr lang="en-US" sz="3600" b="1" dirty="0">
                  <a:ln w="0"/>
                  <a:latin typeface="Garamond" panose="02020404030301010803" pitchFamily="18" charset="0"/>
                </a:endParaRPr>
              </a:p>
              <a:p>
                <a:r>
                  <a:rPr lang="en-US" sz="3600" b="1" dirty="0">
                    <a:ln w="0"/>
                    <a:latin typeface="Garamond"/>
                  </a:rPr>
                  <a:t>More to come!</a:t>
                </a:r>
              </a:p>
            </p:txBody>
          </p:sp>
        </p:grpSp>
        <p:grpSp>
          <p:nvGrpSpPr>
            <p:cNvPr id="43" name="Group 42">
              <a:extLst>
                <a:ext uri="{FF2B5EF4-FFF2-40B4-BE49-F238E27FC236}">
                  <a16:creationId xmlns:a16="http://schemas.microsoft.com/office/drawing/2014/main" id="{D050FDDB-D52C-AA78-C517-0B9FA730768E}"/>
                </a:ext>
              </a:extLst>
            </p:cNvPr>
            <p:cNvGrpSpPr/>
            <p:nvPr/>
          </p:nvGrpSpPr>
          <p:grpSpPr>
            <a:xfrm>
              <a:off x="22087774" y="6299908"/>
              <a:ext cx="8696250" cy="2759877"/>
              <a:chOff x="8033250" y="1774697"/>
              <a:chExt cx="3311120" cy="930888"/>
            </a:xfrm>
          </p:grpSpPr>
          <p:sp>
            <p:nvSpPr>
              <p:cNvPr id="77" name="TextBox 76">
                <a:extLst>
                  <a:ext uri="{FF2B5EF4-FFF2-40B4-BE49-F238E27FC236}">
                    <a16:creationId xmlns:a16="http://schemas.microsoft.com/office/drawing/2014/main" id="{133491D4-D912-20BE-AE1A-D840F6974A3C}"/>
                  </a:ext>
                </a:extLst>
              </p:cNvPr>
              <p:cNvSpPr txBox="1"/>
              <p:nvPr/>
            </p:nvSpPr>
            <p:spPr>
              <a:xfrm>
                <a:off x="8033250" y="1774697"/>
                <a:ext cx="1008987" cy="342576"/>
              </a:xfrm>
              <a:prstGeom prst="rect">
                <a:avLst/>
              </a:prstGeom>
              <a:noFill/>
              <a:ln>
                <a:noFill/>
              </a:ln>
            </p:spPr>
            <p:txBody>
              <a:bodyPr wrap="square" lIns="91440" tIns="45720" rIns="91440" bIns="45720" anchor="t">
                <a:spAutoFit/>
              </a:bodyPr>
              <a:lstStyle/>
              <a:p>
                <a:pPr algn="ctr"/>
                <a:r>
                  <a:rPr lang="en-US" sz="6000" b="1" dirty="0">
                    <a:ln w="12700">
                      <a:noFill/>
                      <a:prstDash val="solid"/>
                    </a:ln>
                    <a:solidFill>
                      <a:schemeClr val="accent2"/>
                    </a:solidFill>
                    <a:latin typeface="Papyrus"/>
                    <a:cs typeface="Times New Roman"/>
                    <a:hlinkClick r:id="rId4">
                      <a:extLst>
                        <a:ext uri="{A12FA001-AC4F-418D-AE19-62706E023703}">
                          <ahyp:hlinkClr xmlns:ahyp="http://schemas.microsoft.com/office/drawing/2018/hyperlinkcolor" val="tx"/>
                        </a:ext>
                      </a:extLst>
                    </a:hlinkClick>
                  </a:rPr>
                  <a:t>Team</a:t>
                </a:r>
                <a:endParaRPr lang="en-US" sz="6000" b="1" dirty="0">
                  <a:ln w="12700">
                    <a:noFill/>
                    <a:prstDash val="solid"/>
                  </a:ln>
                  <a:solidFill>
                    <a:schemeClr val="accent2"/>
                  </a:solidFill>
                  <a:latin typeface="Papyrus" panose="03070502060502030205" pitchFamily="66" charset="0"/>
                  <a:cs typeface="Times New Roman" panose="02020603050405020304" pitchFamily="18" charset="0"/>
                </a:endParaRPr>
              </a:p>
            </p:txBody>
          </p:sp>
          <p:sp>
            <p:nvSpPr>
              <p:cNvPr id="110" name="TextBox 109">
                <a:extLst>
                  <a:ext uri="{FF2B5EF4-FFF2-40B4-BE49-F238E27FC236}">
                    <a16:creationId xmlns:a16="http://schemas.microsoft.com/office/drawing/2014/main" id="{A4B19A7D-393D-D8CE-DE6E-DA3678CC7C19}"/>
                  </a:ext>
                </a:extLst>
              </p:cNvPr>
              <p:cNvSpPr txBox="1"/>
              <p:nvPr/>
            </p:nvSpPr>
            <p:spPr>
              <a:xfrm>
                <a:off x="8496919" y="2113863"/>
                <a:ext cx="2847451" cy="591722"/>
              </a:xfrm>
              <a:prstGeom prst="rect">
                <a:avLst/>
              </a:prstGeom>
              <a:noFill/>
            </p:spPr>
            <p:txBody>
              <a:bodyPr wrap="square" lIns="91440" tIns="45720" rIns="91440" bIns="45720" anchor="t">
                <a:spAutoFit/>
              </a:bodyPr>
              <a:lstStyle/>
              <a:p>
                <a:r>
                  <a:rPr lang="en-US" sz="3600" b="1" dirty="0">
                    <a:ln w="0"/>
                    <a:latin typeface="Garamond"/>
                  </a:rPr>
                  <a:t>Meet the lab techs, advisory board members, collaborators, and institutional partners!</a:t>
                </a:r>
              </a:p>
            </p:txBody>
          </p:sp>
        </p:grpSp>
        <p:grpSp>
          <p:nvGrpSpPr>
            <p:cNvPr id="41" name="Group 40">
              <a:extLst>
                <a:ext uri="{FF2B5EF4-FFF2-40B4-BE49-F238E27FC236}">
                  <a16:creationId xmlns:a16="http://schemas.microsoft.com/office/drawing/2014/main" id="{45B4A2ED-1908-6BA3-4D68-8AF6A44692ED}"/>
                </a:ext>
              </a:extLst>
            </p:cNvPr>
            <p:cNvGrpSpPr/>
            <p:nvPr/>
          </p:nvGrpSpPr>
          <p:grpSpPr>
            <a:xfrm>
              <a:off x="3031953" y="12735237"/>
              <a:ext cx="8765970" cy="3422099"/>
              <a:chOff x="1157912" y="4111372"/>
              <a:chExt cx="3337666" cy="1154251"/>
            </a:xfrm>
          </p:grpSpPr>
          <p:sp>
            <p:nvSpPr>
              <p:cNvPr id="91" name="TextBox 90">
                <a:extLst>
                  <a:ext uri="{FF2B5EF4-FFF2-40B4-BE49-F238E27FC236}">
                    <a16:creationId xmlns:a16="http://schemas.microsoft.com/office/drawing/2014/main" id="{DDFAE1A8-D6B7-ABAB-B71B-EC4DD42A72DF}"/>
                  </a:ext>
                </a:extLst>
              </p:cNvPr>
              <p:cNvSpPr txBox="1"/>
              <p:nvPr/>
            </p:nvSpPr>
            <p:spPr>
              <a:xfrm>
                <a:off x="2893788" y="4111372"/>
                <a:ext cx="1407476" cy="342576"/>
              </a:xfrm>
              <a:prstGeom prst="rect">
                <a:avLst/>
              </a:prstGeom>
              <a:noFill/>
            </p:spPr>
            <p:txBody>
              <a:bodyPr wrap="square" lIns="91440" tIns="45720" rIns="91440" bIns="45720" anchor="t">
                <a:spAutoFit/>
              </a:bodyPr>
              <a:lstStyle/>
              <a:p>
                <a:r>
                  <a:rPr lang="en-US" sz="6000" b="1" dirty="0">
                    <a:ln w="12700">
                      <a:noFill/>
                      <a:prstDash val="solid"/>
                    </a:ln>
                    <a:solidFill>
                      <a:srgbClr val="7030A0"/>
                    </a:solidFill>
                    <a:latin typeface="Papyrus"/>
                    <a:cs typeface="Times New Roman"/>
                    <a:hlinkClick r:id="rId5">
                      <a:extLst>
                        <a:ext uri="{A12FA001-AC4F-418D-AE19-62706E023703}">
                          <ahyp:hlinkClr xmlns:ahyp="http://schemas.microsoft.com/office/drawing/2018/hyperlinkcolor" val="tx"/>
                        </a:ext>
                      </a:extLst>
                    </a:hlinkClick>
                  </a:rPr>
                  <a:t>Institutes</a:t>
                </a:r>
                <a:endParaRPr lang="en-US" sz="6000" dirty="0">
                  <a:solidFill>
                    <a:srgbClr val="7030A0"/>
                  </a:solidFill>
                  <a:latin typeface="Papyrus" panose="03070502060502030205" pitchFamily="66" charset="0"/>
                </a:endParaRPr>
              </a:p>
            </p:txBody>
          </p:sp>
          <p:sp>
            <p:nvSpPr>
              <p:cNvPr id="115" name="TextBox 114">
                <a:extLst>
                  <a:ext uri="{FF2B5EF4-FFF2-40B4-BE49-F238E27FC236}">
                    <a16:creationId xmlns:a16="http://schemas.microsoft.com/office/drawing/2014/main" id="{495AB980-5AE7-0024-33B1-FB2B07655918}"/>
                  </a:ext>
                </a:extLst>
              </p:cNvPr>
              <p:cNvSpPr txBox="1"/>
              <p:nvPr/>
            </p:nvSpPr>
            <p:spPr>
              <a:xfrm>
                <a:off x="1157912" y="4487041"/>
                <a:ext cx="3337666" cy="778582"/>
              </a:xfrm>
              <a:prstGeom prst="rect">
                <a:avLst/>
              </a:prstGeom>
              <a:noFill/>
            </p:spPr>
            <p:txBody>
              <a:bodyPr wrap="square" lIns="91440" tIns="45720" rIns="91440" bIns="45720" anchor="t">
                <a:spAutoFit/>
              </a:bodyPr>
              <a:lstStyle/>
              <a:p>
                <a:pPr algn="r"/>
                <a:r>
                  <a:rPr lang="en-US" sz="3600" b="1" dirty="0">
                    <a:ln w="0"/>
                    <a:latin typeface="Garamond"/>
                  </a:rPr>
                  <a:t>The incubators wherein interdisciplinary pairs of faculty develop PCC in the shape of jigsaw modules, micro-credentials, and COIL</a:t>
                </a:r>
              </a:p>
            </p:txBody>
          </p:sp>
        </p:grpSp>
        <p:grpSp>
          <p:nvGrpSpPr>
            <p:cNvPr id="42" name="Group 41">
              <a:extLst>
                <a:ext uri="{FF2B5EF4-FFF2-40B4-BE49-F238E27FC236}">
                  <a16:creationId xmlns:a16="http://schemas.microsoft.com/office/drawing/2014/main" id="{942DC0CF-34D2-A5DE-9E71-841E24044F67}"/>
                </a:ext>
              </a:extLst>
            </p:cNvPr>
            <p:cNvGrpSpPr/>
            <p:nvPr/>
          </p:nvGrpSpPr>
          <p:grpSpPr>
            <a:xfrm>
              <a:off x="10281346" y="1356359"/>
              <a:ext cx="13355202" cy="4019339"/>
              <a:chOff x="3553484" y="212183"/>
              <a:chExt cx="5085028" cy="1355696"/>
            </a:xfrm>
          </p:grpSpPr>
          <p:sp>
            <p:nvSpPr>
              <p:cNvPr id="37" name="Rectangle 36">
                <a:extLst>
                  <a:ext uri="{FF2B5EF4-FFF2-40B4-BE49-F238E27FC236}">
                    <a16:creationId xmlns:a16="http://schemas.microsoft.com/office/drawing/2014/main" id="{A7B88641-3AF9-5C30-C55B-D4900274F049}"/>
                  </a:ext>
                </a:extLst>
              </p:cNvPr>
              <p:cNvSpPr/>
              <p:nvPr/>
            </p:nvSpPr>
            <p:spPr>
              <a:xfrm>
                <a:off x="5427657" y="212183"/>
                <a:ext cx="1336683" cy="342576"/>
              </a:xfrm>
              <a:prstGeom prst="rect">
                <a:avLst/>
              </a:prstGeom>
              <a:noFill/>
            </p:spPr>
            <p:txBody>
              <a:bodyPr wrap="square" lIns="91440" tIns="45720" rIns="91440" bIns="45720" anchor="t">
                <a:spAutoFit/>
              </a:bodyPr>
              <a:lstStyle/>
              <a:p>
                <a:pPr algn="ctr"/>
                <a:r>
                  <a:rPr lang="en-US" sz="6000" b="1" dirty="0">
                    <a:ln w="12700">
                      <a:noFill/>
                      <a:prstDash val="solid"/>
                    </a:ln>
                    <a:solidFill>
                      <a:srgbClr val="FFC000"/>
                    </a:solidFill>
                    <a:latin typeface="Papyrus"/>
                    <a:cs typeface="Times New Roman"/>
                    <a:hlinkClick r:id="rId6">
                      <a:extLst>
                        <a:ext uri="{A12FA001-AC4F-418D-AE19-62706E023703}">
                          <ahyp:hlinkClr xmlns:ahyp="http://schemas.microsoft.com/office/drawing/2018/hyperlinkcolor" val="tx"/>
                        </a:ext>
                      </a:extLst>
                    </a:hlinkClick>
                  </a:rPr>
                  <a:t>Mission</a:t>
                </a:r>
                <a:endParaRPr lang="en-US" sz="6000" b="1">
                  <a:ln w="12700">
                    <a:noFill/>
                    <a:prstDash val="solid"/>
                  </a:ln>
                  <a:solidFill>
                    <a:srgbClr val="FFC000"/>
                  </a:solidFill>
                  <a:latin typeface="Papyrus" panose="03070502060502030205" pitchFamily="66" charset="0"/>
                  <a:cs typeface="Times New Roman" panose="02020603050405020304" pitchFamily="18" charset="0"/>
                </a:endParaRPr>
              </a:p>
            </p:txBody>
          </p:sp>
          <p:sp>
            <p:nvSpPr>
              <p:cNvPr id="116" name="TextBox 115">
                <a:extLst>
                  <a:ext uri="{FF2B5EF4-FFF2-40B4-BE49-F238E27FC236}">
                    <a16:creationId xmlns:a16="http://schemas.microsoft.com/office/drawing/2014/main" id="{0A00CCF8-6A26-4759-BA76-348A2E9178B2}"/>
                  </a:ext>
                </a:extLst>
              </p:cNvPr>
              <p:cNvSpPr txBox="1"/>
              <p:nvPr/>
            </p:nvSpPr>
            <p:spPr>
              <a:xfrm>
                <a:off x="3553484" y="602437"/>
                <a:ext cx="5085028" cy="965442"/>
              </a:xfrm>
              <a:prstGeom prst="rect">
                <a:avLst/>
              </a:prstGeom>
              <a:noFill/>
            </p:spPr>
            <p:txBody>
              <a:bodyPr wrap="square" lIns="91440" tIns="45720" rIns="91440" bIns="45720" anchor="t">
                <a:spAutoFit/>
              </a:bodyPr>
              <a:lstStyle/>
              <a:p>
                <a:pPr algn="ctr"/>
                <a:r>
                  <a:rPr lang="en-US" sz="3600" b="1" dirty="0">
                    <a:latin typeface="Garamond"/>
                    <a:ea typeface="Calibri" panose="020F0502020204030204" pitchFamily="34" charset="0"/>
                    <a:cs typeface="Arial"/>
                  </a:rPr>
                  <a:t>Literature and STEM are viewed as different star systems, when in fact they are complementary and intertwined. In higher ed the misconception becomes ingrained as the two are set in opposition. FIU’s Science &amp; Fiction Lab has launched an ambitious program to unify the cosmic view and engage our students. </a:t>
                </a:r>
                <a:endParaRPr lang="en-US" sz="3600" b="1">
                  <a:ln w="0"/>
                  <a:latin typeface="Garamond" panose="02020404030301010803" pitchFamily="18" charset="0"/>
                </a:endParaRPr>
              </a:p>
            </p:txBody>
          </p:sp>
        </p:grpSp>
        <p:grpSp>
          <p:nvGrpSpPr>
            <p:cNvPr id="39" name="Group 38">
              <a:extLst>
                <a:ext uri="{FF2B5EF4-FFF2-40B4-BE49-F238E27FC236}">
                  <a16:creationId xmlns:a16="http://schemas.microsoft.com/office/drawing/2014/main" id="{23957114-3AAB-CFB5-FCCC-2BEA3D3D003C}"/>
                </a:ext>
              </a:extLst>
            </p:cNvPr>
            <p:cNvGrpSpPr/>
            <p:nvPr/>
          </p:nvGrpSpPr>
          <p:grpSpPr>
            <a:xfrm>
              <a:off x="586108" y="4430055"/>
              <a:ext cx="10493455" cy="7172535"/>
              <a:chOff x="201283" y="1420275"/>
              <a:chExt cx="3995410" cy="2419248"/>
            </a:xfrm>
          </p:grpSpPr>
          <p:sp>
            <p:nvSpPr>
              <p:cNvPr id="80" name="TextBox 79">
                <a:extLst>
                  <a:ext uri="{FF2B5EF4-FFF2-40B4-BE49-F238E27FC236}">
                    <a16:creationId xmlns:a16="http://schemas.microsoft.com/office/drawing/2014/main" id="{D59799C5-9D54-881B-A5DB-1E2E75F8A258}"/>
                  </a:ext>
                </a:extLst>
              </p:cNvPr>
              <p:cNvSpPr txBox="1"/>
              <p:nvPr/>
            </p:nvSpPr>
            <p:spPr>
              <a:xfrm>
                <a:off x="1446335" y="1420275"/>
                <a:ext cx="1461755" cy="342576"/>
              </a:xfrm>
              <a:prstGeom prst="rect">
                <a:avLst/>
              </a:prstGeom>
              <a:noFill/>
            </p:spPr>
            <p:txBody>
              <a:bodyPr wrap="square" lIns="91440" tIns="45720" rIns="91440" bIns="45720" anchor="t">
                <a:spAutoFit/>
              </a:bodyPr>
              <a:lstStyle/>
              <a:p>
                <a:pPr algn="ctr"/>
                <a:r>
                  <a:rPr lang="en-US" sz="6000" b="1" dirty="0">
                    <a:ln w="12700">
                      <a:noFill/>
                      <a:prstDash val="solid"/>
                    </a:ln>
                    <a:solidFill>
                      <a:srgbClr val="C00000"/>
                    </a:solidFill>
                    <a:latin typeface="Papyrus"/>
                    <a:cs typeface="Times New Roman"/>
                    <a:hlinkClick r:id="rId5">
                      <a:extLst>
                        <a:ext uri="{A12FA001-AC4F-418D-AE19-62706E023703}">
                          <ahyp:hlinkClr xmlns:ahyp="http://schemas.microsoft.com/office/drawing/2018/hyperlinkcolor" val="tx"/>
                        </a:ext>
                      </a:extLst>
                    </a:hlinkClick>
                  </a:rPr>
                  <a:t>PCC</a:t>
                </a:r>
                <a:endParaRPr lang="en-US" sz="6000" b="1" dirty="0">
                  <a:ln w="12700">
                    <a:noFill/>
                    <a:prstDash val="solid"/>
                  </a:ln>
                  <a:solidFill>
                    <a:srgbClr val="C00000"/>
                  </a:solidFill>
                  <a:latin typeface="Papyrus" panose="03070502060502030205" pitchFamily="66" charset="0"/>
                  <a:cs typeface="Times New Roman" panose="02020603050405020304" pitchFamily="18" charset="0"/>
                </a:endParaRPr>
              </a:p>
            </p:txBody>
          </p:sp>
          <p:sp>
            <p:nvSpPr>
              <p:cNvPr id="129" name="TextBox 128">
                <a:extLst>
                  <a:ext uri="{FF2B5EF4-FFF2-40B4-BE49-F238E27FC236}">
                    <a16:creationId xmlns:a16="http://schemas.microsoft.com/office/drawing/2014/main" id="{89026864-0ECE-1C3F-CFC0-BF150CD56575}"/>
                  </a:ext>
                </a:extLst>
              </p:cNvPr>
              <p:cNvSpPr txBox="1"/>
              <p:nvPr/>
            </p:nvSpPr>
            <p:spPr>
              <a:xfrm>
                <a:off x="2658504" y="2927092"/>
                <a:ext cx="1334679" cy="487912"/>
              </a:xfrm>
              <a:prstGeom prst="rect">
                <a:avLst/>
              </a:prstGeom>
              <a:noFill/>
            </p:spPr>
            <p:txBody>
              <a:bodyPr wrap="square" lIns="91440" tIns="45720" rIns="91440" bIns="45720" anchor="t">
                <a:spAutoFit/>
              </a:bodyPr>
              <a:lstStyle/>
              <a:p>
                <a:r>
                  <a:rPr lang="en-US" sz="4400" b="1" dirty="0">
                    <a:ln w="12700">
                      <a:noFill/>
                      <a:prstDash val="solid"/>
                    </a:ln>
                    <a:solidFill>
                      <a:srgbClr val="C00000"/>
                    </a:solidFill>
                    <a:latin typeface="Papyrus"/>
                    <a:cs typeface="Times New Roman"/>
                    <a:hlinkClick r:id="rId7">
                      <a:extLst>
                        <a:ext uri="{A12FA001-AC4F-418D-AE19-62706E023703}">
                          <ahyp:hlinkClr xmlns:ahyp="http://schemas.microsoft.com/office/drawing/2018/hyperlinkcolor" val="tx"/>
                        </a:ext>
                      </a:extLst>
                    </a:hlinkClick>
                  </a:rPr>
                  <a:t>Micro-Credentials</a:t>
                </a:r>
                <a:endParaRPr lang="en-US" sz="4400" dirty="0">
                  <a:solidFill>
                    <a:srgbClr val="C00000"/>
                  </a:solidFill>
                </a:endParaRPr>
              </a:p>
            </p:txBody>
          </p:sp>
          <p:sp>
            <p:nvSpPr>
              <p:cNvPr id="133" name="TextBox 132">
                <a:extLst>
                  <a:ext uri="{FF2B5EF4-FFF2-40B4-BE49-F238E27FC236}">
                    <a16:creationId xmlns:a16="http://schemas.microsoft.com/office/drawing/2014/main" id="{9976FCC3-970A-AB3D-A852-328EEF3A32D1}"/>
                  </a:ext>
                </a:extLst>
              </p:cNvPr>
              <p:cNvSpPr txBox="1"/>
              <p:nvPr/>
            </p:nvSpPr>
            <p:spPr>
              <a:xfrm>
                <a:off x="538346" y="2931652"/>
                <a:ext cx="1214413" cy="487912"/>
              </a:xfrm>
              <a:prstGeom prst="rect">
                <a:avLst/>
              </a:prstGeom>
              <a:noFill/>
            </p:spPr>
            <p:txBody>
              <a:bodyPr wrap="square" lIns="91440" tIns="45720" rIns="91440" bIns="45720" anchor="t">
                <a:spAutoFit/>
              </a:bodyPr>
              <a:lstStyle/>
              <a:p>
                <a:pPr algn="r"/>
                <a:r>
                  <a:rPr lang="en-US" sz="4400" b="1" dirty="0">
                    <a:ln w="12700">
                      <a:noFill/>
                      <a:prstDash val="solid"/>
                    </a:ln>
                    <a:solidFill>
                      <a:srgbClr val="C00000"/>
                    </a:solidFill>
                    <a:latin typeface="Papyrus"/>
                    <a:cs typeface="Times New Roman"/>
                    <a:hlinkClick r:id="rId8">
                      <a:extLst>
                        <a:ext uri="{A12FA001-AC4F-418D-AE19-62706E023703}">
                          <ahyp:hlinkClr xmlns:ahyp="http://schemas.microsoft.com/office/drawing/2018/hyperlinkcolor" val="tx"/>
                        </a:ext>
                      </a:extLst>
                    </a:hlinkClick>
                  </a:rPr>
                  <a:t>Jigsaw Modules</a:t>
                </a:r>
                <a:endParaRPr lang="en-US" sz="4400" dirty="0">
                  <a:solidFill>
                    <a:srgbClr val="C00000"/>
                  </a:solidFill>
                </a:endParaRPr>
              </a:p>
            </p:txBody>
          </p:sp>
          <p:sp>
            <p:nvSpPr>
              <p:cNvPr id="139" name="TextBox 138">
                <a:extLst>
                  <a:ext uri="{FF2B5EF4-FFF2-40B4-BE49-F238E27FC236}">
                    <a16:creationId xmlns:a16="http://schemas.microsoft.com/office/drawing/2014/main" id="{96A71E3B-535B-EBDE-9F31-8341641D8F16}"/>
                  </a:ext>
                </a:extLst>
              </p:cNvPr>
              <p:cNvSpPr txBox="1"/>
              <p:nvPr/>
            </p:nvSpPr>
            <p:spPr>
              <a:xfrm>
                <a:off x="201283" y="3369043"/>
                <a:ext cx="2113645" cy="467150"/>
              </a:xfrm>
              <a:prstGeom prst="rect">
                <a:avLst/>
              </a:prstGeom>
              <a:noFill/>
            </p:spPr>
            <p:txBody>
              <a:bodyPr wrap="square" lIns="91440" tIns="45720" rIns="91440" bIns="45720" anchor="t">
                <a:spAutoFit/>
              </a:bodyPr>
              <a:lstStyle/>
              <a:p>
                <a:r>
                  <a:rPr lang="en-US" sz="2800" b="1" dirty="0">
                    <a:ln w="0"/>
                    <a:latin typeface="Garamond"/>
                  </a:rPr>
                  <a:t>Ambulatory course components that teach science fiction, science, and the humanities</a:t>
                </a:r>
                <a:endParaRPr lang="en-US"/>
              </a:p>
            </p:txBody>
          </p:sp>
          <p:sp>
            <p:nvSpPr>
              <p:cNvPr id="141" name="TextBox 140">
                <a:extLst>
                  <a:ext uri="{FF2B5EF4-FFF2-40B4-BE49-F238E27FC236}">
                    <a16:creationId xmlns:a16="http://schemas.microsoft.com/office/drawing/2014/main" id="{08FFDECF-824F-55E2-21CB-982351FA94A2}"/>
                  </a:ext>
                </a:extLst>
              </p:cNvPr>
              <p:cNvSpPr txBox="1"/>
              <p:nvPr/>
            </p:nvSpPr>
            <p:spPr>
              <a:xfrm>
                <a:off x="2070226" y="3372373"/>
                <a:ext cx="2126467" cy="467150"/>
              </a:xfrm>
              <a:prstGeom prst="rect">
                <a:avLst/>
              </a:prstGeom>
              <a:noFill/>
            </p:spPr>
            <p:txBody>
              <a:bodyPr wrap="square" lIns="91440" tIns="45720" rIns="91440" bIns="45720" anchor="t">
                <a:spAutoFit/>
              </a:bodyPr>
              <a:lstStyle/>
              <a:p>
                <a:pPr algn="r"/>
                <a:r>
                  <a:rPr lang="en-US" sz="2800" b="1" dirty="0">
                    <a:ln w="0"/>
                    <a:latin typeface="Garamond"/>
                  </a:rPr>
                  <a:t>Mini courses whose completion earns learners badges that represent competencies gained</a:t>
                </a:r>
                <a:endParaRPr lang="en-US"/>
              </a:p>
            </p:txBody>
          </p:sp>
          <p:sp>
            <p:nvSpPr>
              <p:cNvPr id="143" name="TextBox 142">
                <a:extLst>
                  <a:ext uri="{FF2B5EF4-FFF2-40B4-BE49-F238E27FC236}">
                    <a16:creationId xmlns:a16="http://schemas.microsoft.com/office/drawing/2014/main" id="{F8EE08E0-EA65-0535-E4B3-3C3F54D3D343}"/>
                  </a:ext>
                </a:extLst>
              </p:cNvPr>
              <p:cNvSpPr txBox="1"/>
              <p:nvPr/>
            </p:nvSpPr>
            <p:spPr>
              <a:xfrm>
                <a:off x="495703" y="1831343"/>
                <a:ext cx="3041753" cy="778582"/>
              </a:xfrm>
              <a:prstGeom prst="rect">
                <a:avLst/>
              </a:prstGeom>
              <a:noFill/>
            </p:spPr>
            <p:txBody>
              <a:bodyPr wrap="square" lIns="91440" tIns="45720" rIns="91440" bIns="45720" anchor="t">
                <a:spAutoFit/>
              </a:bodyPr>
              <a:lstStyle/>
              <a:p>
                <a:r>
                  <a:rPr lang="en-US" sz="3600" b="1" dirty="0">
                    <a:ln w="0"/>
                    <a:latin typeface="Garamond"/>
                  </a:rPr>
                  <a:t>Portable Course Content: a ready-to-go cluster of lessons that can be interpolated into pre-existing courses in any discipline.</a:t>
                </a:r>
                <a:endParaRPr lang="en-US"/>
              </a:p>
            </p:txBody>
          </p:sp>
          <p:grpSp>
            <p:nvGrpSpPr>
              <p:cNvPr id="38" name="Group 37">
                <a:extLst>
                  <a:ext uri="{FF2B5EF4-FFF2-40B4-BE49-F238E27FC236}">
                    <a16:creationId xmlns:a16="http://schemas.microsoft.com/office/drawing/2014/main" id="{163027C1-5828-B02F-8539-56B6596BA203}"/>
                  </a:ext>
                </a:extLst>
              </p:cNvPr>
              <p:cNvGrpSpPr/>
              <p:nvPr/>
            </p:nvGrpSpPr>
            <p:grpSpPr>
              <a:xfrm>
                <a:off x="1802904" y="2631029"/>
                <a:ext cx="758370" cy="290056"/>
                <a:chOff x="1796964" y="2632844"/>
                <a:chExt cx="758370" cy="290056"/>
              </a:xfrm>
            </p:grpSpPr>
            <p:cxnSp>
              <p:nvCxnSpPr>
                <p:cNvPr id="26" name="Straight Arrow Connector 25">
                  <a:extLst>
                    <a:ext uri="{FF2B5EF4-FFF2-40B4-BE49-F238E27FC236}">
                      <a16:creationId xmlns:a16="http://schemas.microsoft.com/office/drawing/2014/main" id="{979FCD7B-030B-3499-CC77-4E82DF90A0FD}"/>
                    </a:ext>
                  </a:extLst>
                </p:cNvPr>
                <p:cNvCxnSpPr>
                  <a:cxnSpLocks/>
                </p:cNvCxnSpPr>
                <p:nvPr/>
              </p:nvCxnSpPr>
              <p:spPr>
                <a:xfrm flipH="1">
                  <a:off x="1796964" y="2636476"/>
                  <a:ext cx="379186" cy="286424"/>
                </a:xfrm>
                <a:prstGeom prst="straightConnector1">
                  <a:avLst/>
                </a:prstGeom>
                <a:ln w="635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2708F7C-2662-D6F2-AFAF-14A59620AD1F}"/>
                    </a:ext>
                  </a:extLst>
                </p:cNvPr>
                <p:cNvCxnSpPr>
                  <a:cxnSpLocks/>
                </p:cNvCxnSpPr>
                <p:nvPr/>
              </p:nvCxnSpPr>
              <p:spPr>
                <a:xfrm>
                  <a:off x="2172520" y="2632844"/>
                  <a:ext cx="382814" cy="290053"/>
                </a:xfrm>
                <a:prstGeom prst="straightConnector1">
                  <a:avLst/>
                </a:prstGeom>
                <a:ln w="635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grpSp>
      <p:pic>
        <p:nvPicPr>
          <p:cNvPr id="2" name="Picture 2" descr="Logo, company name&#10;&#10;Description automatically generated">
            <a:extLst>
              <a:ext uri="{FF2B5EF4-FFF2-40B4-BE49-F238E27FC236}">
                <a16:creationId xmlns:a16="http://schemas.microsoft.com/office/drawing/2014/main" id="{415C09A0-2BD0-A480-A080-6AC0006EC5E0}"/>
              </a:ext>
            </a:extLst>
          </p:cNvPr>
          <p:cNvPicPr>
            <a:picLocks noChangeAspect="1"/>
          </p:cNvPicPr>
          <p:nvPr/>
        </p:nvPicPr>
        <p:blipFill>
          <a:blip r:embed="rId9"/>
          <a:stretch>
            <a:fillRect/>
          </a:stretch>
        </p:blipFill>
        <p:spPr>
          <a:xfrm>
            <a:off x="12155665" y="6260586"/>
            <a:ext cx="8620675" cy="9113402"/>
          </a:xfrm>
          <a:prstGeom prst="rect">
            <a:avLst/>
          </a:prstGeom>
        </p:spPr>
      </p:pic>
      <p:pic>
        <p:nvPicPr>
          <p:cNvPr id="3" name="Picture 3" descr="A picture containing text&#10;&#10;Description automatically generated">
            <a:extLst>
              <a:ext uri="{FF2B5EF4-FFF2-40B4-BE49-F238E27FC236}">
                <a16:creationId xmlns:a16="http://schemas.microsoft.com/office/drawing/2014/main" id="{647D47B1-9AB5-454F-3E69-B95C10D239F5}"/>
              </a:ext>
            </a:extLst>
          </p:cNvPr>
          <p:cNvPicPr>
            <a:picLocks noChangeAspect="1"/>
          </p:cNvPicPr>
          <p:nvPr/>
        </p:nvPicPr>
        <p:blipFill>
          <a:blip r:embed="rId10"/>
          <a:stretch>
            <a:fillRect/>
          </a:stretch>
        </p:blipFill>
        <p:spPr>
          <a:xfrm>
            <a:off x="29485433" y="19991694"/>
            <a:ext cx="2744334" cy="1541929"/>
          </a:xfrm>
          <a:prstGeom prst="rect">
            <a:avLst/>
          </a:prstGeom>
        </p:spPr>
      </p:pic>
    </p:spTree>
    <p:extLst>
      <p:ext uri="{BB962C8B-B14F-4D97-AF65-F5344CB8AC3E}">
        <p14:creationId xmlns:p14="http://schemas.microsoft.com/office/powerpoint/2010/main" val="36640965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4C3B9EFBE1374FBD4BDE6DAD712386" ma:contentTypeVersion="11" ma:contentTypeDescription="Create a new document." ma:contentTypeScope="" ma:versionID="1163d76c818f3a2abfeb97bd2173febf">
  <xsd:schema xmlns:xsd="http://www.w3.org/2001/XMLSchema" xmlns:xs="http://www.w3.org/2001/XMLSchema" xmlns:p="http://schemas.microsoft.com/office/2006/metadata/properties" xmlns:ns2="9fbdd891-304c-4233-be6b-ba661d0d90dc" xmlns:ns3="6dc7e31d-9729-4764-92e1-837c86963cde" targetNamespace="http://schemas.microsoft.com/office/2006/metadata/properties" ma:root="true" ma:fieldsID="04e1dbdd00be485f03c94af58efafdd1" ns2:_="" ns3:_="">
    <xsd:import namespace="9fbdd891-304c-4233-be6b-ba661d0d90dc"/>
    <xsd:import namespace="6dc7e31d-9729-4764-92e1-837c86963cd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bdd891-304c-4233-be6b-ba661d0d90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7e31d-9729-4764-92e1-837c86963cd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1B2741-0CF0-4C49-8D73-0C6761C725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bdd891-304c-4233-be6b-ba661d0d90dc"/>
    <ds:schemaRef ds:uri="6dc7e31d-9729-4764-92e1-837c86963c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AC9858-2C45-4521-B9D9-A859BB1240B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E58C31E-FABC-4386-A142-D0BDC9B42A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1167</TotalTime>
  <Words>213</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Garamond</vt:lpstr>
      <vt:lpstr>Papyrus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Rhona Trauvitch</dc:creator>
  <cp:lastModifiedBy>Rhona Trauvitch</cp:lastModifiedBy>
  <cp:revision>138</cp:revision>
  <dcterms:created xsi:type="dcterms:W3CDTF">2022-12-22T21:16:07Z</dcterms:created>
  <dcterms:modified xsi:type="dcterms:W3CDTF">2023-01-04T14:33:38Z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0x010100EA4C3B9EFBE1374FBD4BDE6DAD712386</vt:lpwstr>
  </property>
</Properties>
</file>